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Inter Semi-Bold" charset="1" panose="02000503000000020004"/>
      <p:regular r:id="rId24"/>
    </p:embeddedFont>
    <p:embeddedFont>
      <p:font typeface="Inter Bold" charset="1" panose="020B0802030000000004"/>
      <p:regular r:id="rId25"/>
    </p:embeddedFont>
    <p:embeddedFont>
      <p:font typeface="Bree Serif" charset="1" panose="02000503040000020004"/>
      <p:regular r:id="rId26"/>
    </p:embeddedFont>
    <p:embeddedFont>
      <p:font typeface="29LT Bukra Bold" charset="1" panose="020B0804040000000004"/>
      <p:regular r:id="rId27"/>
    </p:embeddedFont>
    <p:embeddedFont>
      <p:font typeface="Open Sauce" charset="1" panose="00000500000000000000"/>
      <p:regular r:id="rId28"/>
    </p:embeddedFont>
    <p:embeddedFont>
      <p:font typeface="Canva Sans Bold" charset="1" panose="020B0803030501040103"/>
      <p:regular r:id="rId29"/>
    </p:embeddedFont>
    <p:embeddedFont>
      <p:font typeface="Arial Bold" charset="1" panose="020B0802020202020204"/>
      <p:regular r:id="rId30"/>
    </p:embeddedFont>
    <p:embeddedFont>
      <p:font typeface="Arimo Italics" charset="1" panose="020B0604020202090204"/>
      <p:regular r:id="rId31"/>
    </p:embeddedFont>
    <p:embeddedFont>
      <p:font typeface="Quicksand Bold" charset="1" panose="00000000000000000000"/>
      <p:regular r:id="rId32"/>
    </p:embeddedFont>
    <p:embeddedFont>
      <p:font typeface="29LT Bukra Semi-Bold" charset="1" panose="020B070404000000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19.png" Type="http://schemas.openxmlformats.org/officeDocument/2006/relationships/image"/><Relationship Id="rId20" Target="../media/image37.png" Type="http://schemas.openxmlformats.org/officeDocument/2006/relationships/image"/><Relationship Id="rId21" Target="../media/image38.svg" Type="http://schemas.openxmlformats.org/officeDocument/2006/relationships/image"/><Relationship Id="rId22" Target="../media/image39.png" Type="http://schemas.openxmlformats.org/officeDocument/2006/relationships/image"/><Relationship Id="rId23" Target="../media/image40.svg" Type="http://schemas.openxmlformats.org/officeDocument/2006/relationships/image"/><Relationship Id="rId24" Target="../media/image41.png" Type="http://schemas.openxmlformats.org/officeDocument/2006/relationships/image"/><Relationship Id="rId25" Target="../media/image42.svg" Type="http://schemas.openxmlformats.org/officeDocument/2006/relationships/image"/><Relationship Id="rId26" Target="../media/image43.png" Type="http://schemas.openxmlformats.org/officeDocument/2006/relationships/image"/><Relationship Id="rId27" Target="../media/image44.sv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trello.com/b/WrXeaGKd/sprint-2-monitoramento-de-g%C3%A1s-em-cozinhas-industriais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bandteccom-my.sharepoint.com/:x:/r/personal/tiago_bezerril_sptech_school/_layouts/15/Doc.aspx?sourcedoc=%7B15FCBA9C-A91B-4C56-B3D8-53AF0452C3DD%7D&amp;file=TI-Backlog-Grupo10%20(2).xlsx&amp;action=default&amp;mobileredirect=true&amp;ct=1729619190993&amp;wdOrigin=OFFICECOM-WEB.START.UPLOAD&amp;cid=86e9ee6d-5f63-4143-8df6-1e99b294968a&amp;wdPreviousSessionSrc=HarmonyWeb&amp;wdPreviousSession=c80085b8-9588-4505-8e8d-e1423398fbfe" TargetMode="External" Type="http://schemas.openxmlformats.org/officeDocument/2006/relationships/hyperlink"/><Relationship Id="rId4" Target="https://bandteccom-my.sharepoint.com/:x:/r/personal/tiago_bezerril_sptech_school/_layouts/15/Doc.aspx?sourcedoc=%7B15FCBA9C-A91B-4C56-B3D8-53AF0452C3DD%7D&amp;file=TI-Backlog-Grupo10%20(2).xlsx&amp;action=default&amp;mobileredirect=true&amp;ct=1729619190993&amp;wdOrigin=OFFICECOM-WEB.START.UPLOAD&amp;cid=86e9ee6d-5f63-4143-8df6-1e99b294968a&amp;wdPreviousSessionSrc=HarmonyWeb&amp;wdPreviousSession=c80085b8-9588-4505-8e8d-e1423398fbfe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078833"/>
            <a:ext cx="11709207" cy="117092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6709323" y="-245922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545146" y="2242179"/>
            <a:ext cx="11197708" cy="4841823"/>
            <a:chOff x="0" y="0"/>
            <a:chExt cx="14930278" cy="645576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910366" y="0"/>
              <a:ext cx="3030506" cy="2352775"/>
            </a:xfrm>
            <a:custGeom>
              <a:avLst/>
              <a:gdLst/>
              <a:ahLst/>
              <a:cxnLst/>
              <a:rect r="r" b="b" t="t" l="l"/>
              <a:pathLst>
                <a:path h="2352775" w="3030506">
                  <a:moveTo>
                    <a:pt x="0" y="0"/>
                  </a:moveTo>
                  <a:lnTo>
                    <a:pt x="3030506" y="0"/>
                  </a:lnTo>
                  <a:lnTo>
                    <a:pt x="3030506" y="2352775"/>
                  </a:lnTo>
                  <a:lnTo>
                    <a:pt x="0" y="2352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2582855"/>
              <a:ext cx="14930278" cy="2719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34"/>
                </a:lnSpc>
              </a:pPr>
              <a:r>
                <a:rPr lang="en-US" b="true" sz="12239" spc="-465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SafeWare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197310"/>
              <a:ext cx="14851238" cy="1258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58"/>
                </a:lnSpc>
              </a:pPr>
              <a:r>
                <a:rPr lang="en-US" b="true" sz="5684" spc="-216">
                  <a:solidFill>
                    <a:srgbClr val="2D20E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tech soluctions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0027" y="3375688"/>
            <a:ext cx="2217346" cy="1139161"/>
          </a:xfrm>
          <a:custGeom>
            <a:avLst/>
            <a:gdLst/>
            <a:ahLst/>
            <a:cxnLst/>
            <a:rect r="r" b="b" t="t" l="l"/>
            <a:pathLst>
              <a:path h="1139161" w="2217346">
                <a:moveTo>
                  <a:pt x="0" y="0"/>
                </a:moveTo>
                <a:lnTo>
                  <a:pt x="2217346" y="0"/>
                </a:lnTo>
                <a:lnTo>
                  <a:pt x="2217346" y="1139162"/>
                </a:lnTo>
                <a:lnTo>
                  <a:pt x="0" y="113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8305" y="4197415"/>
            <a:ext cx="690199" cy="883268"/>
          </a:xfrm>
          <a:custGeom>
            <a:avLst/>
            <a:gdLst/>
            <a:ahLst/>
            <a:cxnLst/>
            <a:rect r="r" b="b" t="t" l="l"/>
            <a:pathLst>
              <a:path h="883268" w="690199">
                <a:moveTo>
                  <a:pt x="0" y="0"/>
                </a:moveTo>
                <a:lnTo>
                  <a:pt x="690199" y="0"/>
                </a:lnTo>
                <a:lnTo>
                  <a:pt x="690199" y="883268"/>
                </a:lnTo>
                <a:lnTo>
                  <a:pt x="0" y="883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71282" r="-302869" b="-811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957" y="2832992"/>
            <a:ext cx="539736" cy="542696"/>
          </a:xfrm>
          <a:custGeom>
            <a:avLst/>
            <a:gdLst/>
            <a:ahLst/>
            <a:cxnLst/>
            <a:rect r="r" b="b" t="t" l="l"/>
            <a:pathLst>
              <a:path h="542696" w="539736">
                <a:moveTo>
                  <a:pt x="0" y="0"/>
                </a:moveTo>
                <a:lnTo>
                  <a:pt x="539736" y="0"/>
                </a:lnTo>
                <a:lnTo>
                  <a:pt x="539736" y="542696"/>
                </a:lnTo>
                <a:lnTo>
                  <a:pt x="0" y="542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2755" y="2477428"/>
            <a:ext cx="1136263" cy="1136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1570" lIns="11570" bIns="11570" rIns="11570"/>
            <a:lstStyle/>
            <a:p>
              <a:pPr algn="ctr">
                <a:lnSpc>
                  <a:spcPts val="38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9888" y="2645661"/>
            <a:ext cx="721996" cy="777652"/>
          </a:xfrm>
          <a:custGeom>
            <a:avLst/>
            <a:gdLst/>
            <a:ahLst/>
            <a:cxnLst/>
            <a:rect r="r" b="b" t="t" l="l"/>
            <a:pathLst>
              <a:path h="777652" w="721996">
                <a:moveTo>
                  <a:pt x="0" y="0"/>
                </a:moveTo>
                <a:lnTo>
                  <a:pt x="721996" y="0"/>
                </a:lnTo>
                <a:lnTo>
                  <a:pt x="721996" y="777652"/>
                </a:lnTo>
                <a:lnTo>
                  <a:pt x="0" y="77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833" t="0" r="-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5967351" y="4208014"/>
            <a:ext cx="666438" cy="618954"/>
          </a:xfrm>
          <a:custGeom>
            <a:avLst/>
            <a:gdLst/>
            <a:ahLst/>
            <a:cxnLst/>
            <a:rect r="r" b="b" t="t" l="l"/>
            <a:pathLst>
              <a:path h="618954" w="666438">
                <a:moveTo>
                  <a:pt x="0" y="0"/>
                </a:moveTo>
                <a:lnTo>
                  <a:pt x="666439" y="0"/>
                </a:lnTo>
                <a:lnTo>
                  <a:pt x="666439" y="618955"/>
                </a:lnTo>
                <a:lnTo>
                  <a:pt x="0" y="61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29050" y="3415718"/>
            <a:ext cx="5237534" cy="5237534"/>
          </a:xfrm>
          <a:custGeom>
            <a:avLst/>
            <a:gdLst/>
            <a:ahLst/>
            <a:cxnLst/>
            <a:rect r="r" b="b" t="t" l="l"/>
            <a:pathLst>
              <a:path h="5237534" w="5237534">
                <a:moveTo>
                  <a:pt x="0" y="0"/>
                </a:moveTo>
                <a:lnTo>
                  <a:pt x="5237534" y="0"/>
                </a:lnTo>
                <a:lnTo>
                  <a:pt x="5237534" y="5237534"/>
                </a:lnTo>
                <a:lnTo>
                  <a:pt x="0" y="5237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40813" y="6924006"/>
            <a:ext cx="1473790" cy="1473790"/>
          </a:xfrm>
          <a:custGeom>
            <a:avLst/>
            <a:gdLst/>
            <a:ahLst/>
            <a:cxnLst/>
            <a:rect r="r" b="b" t="t" l="l"/>
            <a:pathLst>
              <a:path h="1473790" w="1473790">
                <a:moveTo>
                  <a:pt x="0" y="0"/>
                </a:moveTo>
                <a:lnTo>
                  <a:pt x="1473790" y="0"/>
                </a:lnTo>
                <a:lnTo>
                  <a:pt x="1473790" y="1473790"/>
                </a:lnTo>
                <a:lnTo>
                  <a:pt x="0" y="1473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028679" y="4204605"/>
            <a:ext cx="333219" cy="309477"/>
          </a:xfrm>
          <a:custGeom>
            <a:avLst/>
            <a:gdLst/>
            <a:ahLst/>
            <a:cxnLst/>
            <a:rect r="r" b="b" t="t" l="l"/>
            <a:pathLst>
              <a:path h="309477" w="333219">
                <a:moveTo>
                  <a:pt x="0" y="0"/>
                </a:moveTo>
                <a:lnTo>
                  <a:pt x="333219" y="0"/>
                </a:lnTo>
                <a:lnTo>
                  <a:pt x="333219" y="309477"/>
                </a:lnTo>
                <a:lnTo>
                  <a:pt x="0" y="309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1330" y="7752036"/>
            <a:ext cx="302902" cy="341598"/>
          </a:xfrm>
          <a:custGeom>
            <a:avLst/>
            <a:gdLst/>
            <a:ahLst/>
            <a:cxnLst/>
            <a:rect r="r" b="b" t="t" l="l"/>
            <a:pathLst>
              <a:path h="341598" w="302902">
                <a:moveTo>
                  <a:pt x="0" y="0"/>
                </a:moveTo>
                <a:lnTo>
                  <a:pt x="302902" y="0"/>
                </a:lnTo>
                <a:lnTo>
                  <a:pt x="302902" y="341598"/>
                </a:lnTo>
                <a:lnTo>
                  <a:pt x="0" y="3415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138504" y="4639049"/>
            <a:ext cx="1426189" cy="10403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349442" y="7711348"/>
            <a:ext cx="422975" cy="422975"/>
          </a:xfrm>
          <a:custGeom>
            <a:avLst/>
            <a:gdLst/>
            <a:ahLst/>
            <a:cxnLst/>
            <a:rect r="r" b="b" t="t" l="l"/>
            <a:pathLst>
              <a:path h="422975" w="422975">
                <a:moveTo>
                  <a:pt x="0" y="0"/>
                </a:moveTo>
                <a:lnTo>
                  <a:pt x="422975" y="0"/>
                </a:lnTo>
                <a:lnTo>
                  <a:pt x="422975" y="422974"/>
                </a:lnTo>
                <a:lnTo>
                  <a:pt x="0" y="422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68622" y="4125911"/>
            <a:ext cx="2204306" cy="1480460"/>
          </a:xfrm>
          <a:custGeom>
            <a:avLst/>
            <a:gdLst/>
            <a:ahLst/>
            <a:cxnLst/>
            <a:rect r="r" b="b" t="t" l="l"/>
            <a:pathLst>
              <a:path h="1480460" w="2204306">
                <a:moveTo>
                  <a:pt x="0" y="0"/>
                </a:moveTo>
                <a:lnTo>
                  <a:pt x="2204306" y="0"/>
                </a:lnTo>
                <a:lnTo>
                  <a:pt x="2204306" y="1480459"/>
                </a:lnTo>
                <a:lnTo>
                  <a:pt x="0" y="14804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9089668" y="4866141"/>
            <a:ext cx="1778954" cy="708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267274" y="4613970"/>
            <a:ext cx="509110" cy="508451"/>
          </a:xfrm>
          <a:custGeom>
            <a:avLst/>
            <a:gdLst/>
            <a:ahLst/>
            <a:cxnLst/>
            <a:rect r="r" b="b" t="t" l="l"/>
            <a:pathLst>
              <a:path h="508451" w="509110">
                <a:moveTo>
                  <a:pt x="0" y="0"/>
                </a:moveTo>
                <a:lnTo>
                  <a:pt x="509110" y="0"/>
                </a:lnTo>
                <a:lnTo>
                  <a:pt x="509110" y="508451"/>
                </a:lnTo>
                <a:lnTo>
                  <a:pt x="0" y="508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12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46374" y="4247296"/>
            <a:ext cx="175715" cy="175715"/>
          </a:xfrm>
          <a:custGeom>
            <a:avLst/>
            <a:gdLst/>
            <a:ahLst/>
            <a:cxnLst/>
            <a:rect r="r" b="b" t="t" l="l"/>
            <a:pathLst>
              <a:path h="175715" w="175715">
                <a:moveTo>
                  <a:pt x="0" y="0"/>
                </a:moveTo>
                <a:lnTo>
                  <a:pt x="175715" y="0"/>
                </a:lnTo>
                <a:lnTo>
                  <a:pt x="175715" y="175715"/>
                </a:lnTo>
                <a:lnTo>
                  <a:pt x="0" y="17571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85732" y="5076002"/>
            <a:ext cx="327421" cy="340876"/>
          </a:xfrm>
          <a:custGeom>
            <a:avLst/>
            <a:gdLst/>
            <a:ahLst/>
            <a:cxnLst/>
            <a:rect r="r" b="b" t="t" l="l"/>
            <a:pathLst>
              <a:path h="340876" w="327421">
                <a:moveTo>
                  <a:pt x="0" y="0"/>
                </a:moveTo>
                <a:lnTo>
                  <a:pt x="327421" y="0"/>
                </a:lnTo>
                <a:lnTo>
                  <a:pt x="327421" y="340877"/>
                </a:lnTo>
                <a:lnTo>
                  <a:pt x="0" y="340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1513153" y="4868195"/>
            <a:ext cx="754121" cy="3782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6163124" y="5033256"/>
            <a:ext cx="1266536" cy="1258133"/>
          </a:xfrm>
          <a:custGeom>
            <a:avLst/>
            <a:gdLst/>
            <a:ahLst/>
            <a:cxnLst/>
            <a:rect r="r" b="b" t="t" l="l"/>
            <a:pathLst>
              <a:path h="1258133" w="1266536">
                <a:moveTo>
                  <a:pt x="0" y="0"/>
                </a:moveTo>
                <a:lnTo>
                  <a:pt x="1266536" y="0"/>
                </a:lnTo>
                <a:lnTo>
                  <a:pt x="1266536" y="1258133"/>
                </a:lnTo>
                <a:lnTo>
                  <a:pt x="0" y="12581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333" r="0" b="-333"/>
            </a:stretch>
          </a:blipFill>
        </p:spPr>
      </p:sp>
      <p:sp>
        <p:nvSpPr>
          <p:cNvPr name="AutoShape 23" id="23"/>
          <p:cNvSpPr/>
          <p:nvPr/>
        </p:nvSpPr>
        <p:spPr>
          <a:xfrm flipH="true">
            <a:off x="12014603" y="5782091"/>
            <a:ext cx="3509095" cy="18788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4567373" y="4241134"/>
            <a:ext cx="1423720" cy="1182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1401884" y="3415718"/>
            <a:ext cx="638666" cy="943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564693" y="5416879"/>
            <a:ext cx="524974" cy="524974"/>
          </a:xfrm>
          <a:custGeom>
            <a:avLst/>
            <a:gdLst/>
            <a:ahLst/>
            <a:cxnLst/>
            <a:rect r="r" b="b" t="t" l="l"/>
            <a:pathLst>
              <a:path h="524974" w="524974">
                <a:moveTo>
                  <a:pt x="0" y="0"/>
                </a:moveTo>
                <a:lnTo>
                  <a:pt x="524975" y="0"/>
                </a:lnTo>
                <a:lnTo>
                  <a:pt x="524975" y="524974"/>
                </a:lnTo>
                <a:lnTo>
                  <a:pt x="0" y="5249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093281" y="7517367"/>
            <a:ext cx="464375" cy="287068"/>
          </a:xfrm>
          <a:custGeom>
            <a:avLst/>
            <a:gdLst/>
            <a:ahLst/>
            <a:cxnLst/>
            <a:rect r="r" b="b" t="t" l="l"/>
            <a:pathLst>
              <a:path h="287068" w="464375">
                <a:moveTo>
                  <a:pt x="0" y="0"/>
                </a:moveTo>
                <a:lnTo>
                  <a:pt x="464376" y="0"/>
                </a:lnTo>
                <a:lnTo>
                  <a:pt x="464376" y="287068"/>
                </a:lnTo>
                <a:lnTo>
                  <a:pt x="0" y="2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8827180" y="5941853"/>
            <a:ext cx="2450528" cy="9821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024957" y="3488813"/>
            <a:ext cx="249758" cy="249758"/>
          </a:xfrm>
          <a:custGeom>
            <a:avLst/>
            <a:gdLst/>
            <a:ahLst/>
            <a:cxnLst/>
            <a:rect r="r" b="b" t="t" l="l"/>
            <a:pathLst>
              <a:path h="249758" w="249758">
                <a:moveTo>
                  <a:pt x="0" y="0"/>
                </a:moveTo>
                <a:lnTo>
                  <a:pt x="249758" y="0"/>
                </a:lnTo>
                <a:lnTo>
                  <a:pt x="249758" y="249758"/>
                </a:lnTo>
                <a:lnTo>
                  <a:pt x="0" y="24975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967534" y="5782091"/>
            <a:ext cx="509110" cy="508451"/>
          </a:xfrm>
          <a:custGeom>
            <a:avLst/>
            <a:gdLst/>
            <a:ahLst/>
            <a:cxnLst/>
            <a:rect r="r" b="b" t="t" l="l"/>
            <a:pathLst>
              <a:path h="508451" w="509110">
                <a:moveTo>
                  <a:pt x="0" y="0"/>
                </a:moveTo>
                <a:lnTo>
                  <a:pt x="509110" y="0"/>
                </a:lnTo>
                <a:lnTo>
                  <a:pt x="509110" y="508451"/>
                </a:lnTo>
                <a:lnTo>
                  <a:pt x="0" y="508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129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9089668" y="5679366"/>
            <a:ext cx="1877866" cy="3569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523698" y="5013703"/>
            <a:ext cx="2545387" cy="1536777"/>
          </a:xfrm>
          <a:custGeom>
            <a:avLst/>
            <a:gdLst/>
            <a:ahLst/>
            <a:cxnLst/>
            <a:rect r="r" b="b" t="t" l="l"/>
            <a:pathLst>
              <a:path h="1536777" w="2545387">
                <a:moveTo>
                  <a:pt x="0" y="0"/>
                </a:moveTo>
                <a:lnTo>
                  <a:pt x="2545387" y="0"/>
                </a:lnTo>
                <a:lnTo>
                  <a:pt x="2545387" y="1536777"/>
                </a:lnTo>
                <a:lnTo>
                  <a:pt x="0" y="153677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439704" y="4729254"/>
            <a:ext cx="1740769" cy="25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148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Cozinha Industrial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7232" y="1605900"/>
            <a:ext cx="1647309" cy="75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</a:pPr>
            <a:r>
              <a:rPr lang="en-US" sz="1447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Sensor de Vazamento de gás MQ-2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853196" y="3529690"/>
            <a:ext cx="1780816" cy="52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1"/>
              </a:lnSpc>
            </a:pPr>
            <a:r>
              <a:rPr lang="en-US" sz="1515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Dados coletados pelo Arduino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13286" y="3131882"/>
            <a:ext cx="3557908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618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Máquina física (SO Host) Windows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22089" y="3926219"/>
            <a:ext cx="1691450" cy="1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"/>
              </a:lnSpc>
            </a:pPr>
            <a:r>
              <a:rPr lang="en-US" sz="1067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Máquina Virtual Linux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77708" y="4278871"/>
            <a:ext cx="1402056" cy="14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"/>
              </a:lnSpc>
              <a:spcBef>
                <a:spcPct val="0"/>
              </a:spcBef>
            </a:pPr>
            <a:r>
              <a:rPr lang="en-US" b="true" sz="90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Lubuntu (SO Guest) – VM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67778" y="4795035"/>
            <a:ext cx="763328" cy="21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"/>
              </a:lnSpc>
            </a:pPr>
            <a:r>
              <a:rPr lang="en-US" sz="6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Virtual Box faz o redirecionamento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71194" y="5086045"/>
            <a:ext cx="652310" cy="16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"/>
              </a:lnSpc>
            </a:pPr>
            <a:r>
              <a:rPr lang="en-US" sz="932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Porta:3306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674884" y="4760083"/>
            <a:ext cx="2243016" cy="41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17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Usuário da Solução</a:t>
            </a:r>
          </a:p>
          <a:p>
            <a:pPr algn="ctr">
              <a:lnSpc>
                <a:spcPts val="165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0831551" y="6938987"/>
            <a:ext cx="940866" cy="51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"/>
              </a:lnSpc>
            </a:pPr>
            <a:r>
              <a:rPr lang="en-US" sz="98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Front-End</a:t>
            </a:r>
          </a:p>
          <a:p>
            <a:pPr algn="ctr">
              <a:lnSpc>
                <a:spcPts val="1373"/>
              </a:lnSpc>
            </a:pPr>
            <a:r>
              <a:rPr lang="en-US" sz="98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para Dashboard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5923455" y="5122421"/>
            <a:ext cx="239669" cy="239669"/>
          </a:xfrm>
          <a:custGeom>
            <a:avLst/>
            <a:gdLst/>
            <a:ahLst/>
            <a:cxnLst/>
            <a:rect r="r" b="b" t="t" l="l"/>
            <a:pathLst>
              <a:path h="239669" w="239669">
                <a:moveTo>
                  <a:pt x="0" y="0"/>
                </a:moveTo>
                <a:lnTo>
                  <a:pt x="239669" y="0"/>
                </a:lnTo>
                <a:lnTo>
                  <a:pt x="239669" y="239669"/>
                </a:lnTo>
                <a:lnTo>
                  <a:pt x="0" y="2396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54" id="54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5692378" y="813037"/>
            <a:ext cx="6903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solução: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56124" y="1900497"/>
            <a:ext cx="8387876" cy="3522908"/>
          </a:xfrm>
          <a:custGeom>
            <a:avLst/>
            <a:gdLst/>
            <a:ahLst/>
            <a:cxnLst/>
            <a:rect r="r" b="b" t="t" l="l"/>
            <a:pathLst>
              <a:path h="3522908" w="8387876">
                <a:moveTo>
                  <a:pt x="0" y="0"/>
                </a:moveTo>
                <a:lnTo>
                  <a:pt x="8387876" y="0"/>
                </a:lnTo>
                <a:lnTo>
                  <a:pt x="8387876" y="3522908"/>
                </a:lnTo>
                <a:lnTo>
                  <a:pt x="0" y="352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835843" y="2486406"/>
            <a:ext cx="10056093" cy="4688653"/>
          </a:xfrm>
          <a:custGeom>
            <a:avLst/>
            <a:gdLst/>
            <a:ahLst/>
            <a:cxnLst/>
            <a:rect r="r" b="b" t="t" l="l"/>
            <a:pathLst>
              <a:path h="4688653" w="10056093">
                <a:moveTo>
                  <a:pt x="0" y="0"/>
                </a:moveTo>
                <a:lnTo>
                  <a:pt x="10056093" y="0"/>
                </a:lnTo>
                <a:lnTo>
                  <a:pt x="10056093" y="4688653"/>
                </a:lnTo>
                <a:lnTo>
                  <a:pt x="0" y="4688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86971" y="4612235"/>
            <a:ext cx="10144396" cy="4121161"/>
          </a:xfrm>
          <a:custGeom>
            <a:avLst/>
            <a:gdLst/>
            <a:ahLst/>
            <a:cxnLst/>
            <a:rect r="r" b="b" t="t" l="l"/>
            <a:pathLst>
              <a:path h="4121161" w="10144396">
                <a:moveTo>
                  <a:pt x="0" y="0"/>
                </a:moveTo>
                <a:lnTo>
                  <a:pt x="10144396" y="0"/>
                </a:lnTo>
                <a:lnTo>
                  <a:pt x="10144396" y="4121161"/>
                </a:lnTo>
                <a:lnTo>
                  <a:pt x="0" y="412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406753" y="813037"/>
            <a:ext cx="54744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 institucional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7586741" y="5654764"/>
            <a:ext cx="9344774" cy="1475491"/>
          </a:xfrm>
          <a:custGeom>
            <a:avLst/>
            <a:gdLst/>
            <a:ahLst/>
            <a:cxnLst/>
            <a:rect r="r" b="b" t="t" l="l"/>
            <a:pathLst>
              <a:path h="1475491" w="9344774">
                <a:moveTo>
                  <a:pt x="0" y="0"/>
                </a:moveTo>
                <a:lnTo>
                  <a:pt x="9344775" y="0"/>
                </a:lnTo>
                <a:lnTo>
                  <a:pt x="9344775" y="1475491"/>
                </a:lnTo>
                <a:lnTo>
                  <a:pt x="0" y="1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13273" y="4525932"/>
            <a:ext cx="5260001" cy="4208001"/>
          </a:xfrm>
          <a:custGeom>
            <a:avLst/>
            <a:gdLst/>
            <a:ahLst/>
            <a:cxnLst/>
            <a:rect r="r" b="b" t="t" l="l"/>
            <a:pathLst>
              <a:path h="4208001" w="5260001">
                <a:moveTo>
                  <a:pt x="0" y="0"/>
                </a:moveTo>
                <a:lnTo>
                  <a:pt x="5260002" y="0"/>
                </a:lnTo>
                <a:lnTo>
                  <a:pt x="5260002" y="4208001"/>
                </a:lnTo>
                <a:lnTo>
                  <a:pt x="0" y="420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348074" y="933450"/>
            <a:ext cx="9551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Especificações da Dashboard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2362" y="2145515"/>
            <a:ext cx="3005712" cy="75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6"/>
              </a:lnSpc>
            </a:pPr>
            <a:r>
              <a:rPr lang="en-US" sz="4482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Metricas: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3273" y="3042304"/>
            <a:ext cx="5949609" cy="117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Grafico para visualização de vazamento;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899935" y="3164286"/>
            <a:ext cx="6718387" cy="57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Margem do risco de vazamento</a:t>
            </a:r>
            <a:r>
              <a:rPr lang="en-US" sz="33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426544" y="4983132"/>
            <a:ext cx="5883820" cy="2453790"/>
          </a:xfrm>
          <a:custGeom>
            <a:avLst/>
            <a:gdLst/>
            <a:ahLst/>
            <a:cxnLst/>
            <a:rect r="r" b="b" t="t" l="l"/>
            <a:pathLst>
              <a:path h="2453790" w="5883820">
                <a:moveTo>
                  <a:pt x="0" y="0"/>
                </a:moveTo>
                <a:lnTo>
                  <a:pt x="5883819" y="0"/>
                </a:lnTo>
                <a:lnTo>
                  <a:pt x="5883819" y="2453791"/>
                </a:lnTo>
                <a:lnTo>
                  <a:pt x="0" y="245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218086" y="4983132"/>
            <a:ext cx="6489065" cy="2673606"/>
          </a:xfrm>
          <a:custGeom>
            <a:avLst/>
            <a:gdLst/>
            <a:ahLst/>
            <a:cxnLst/>
            <a:rect r="r" b="b" t="t" l="l"/>
            <a:pathLst>
              <a:path h="2673606" w="6489065">
                <a:moveTo>
                  <a:pt x="0" y="0"/>
                </a:moveTo>
                <a:lnTo>
                  <a:pt x="6489065" y="0"/>
                </a:lnTo>
                <a:lnTo>
                  <a:pt x="6489065" y="2673607"/>
                </a:lnTo>
                <a:lnTo>
                  <a:pt x="0" y="267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368454" y="933450"/>
            <a:ext cx="9551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Especificações da Dashboard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18086" y="3499504"/>
            <a:ext cx="6718387" cy="117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Status de o sensor esta captando vazamento de gás;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2362" y="2145515"/>
            <a:ext cx="1698615" cy="75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6"/>
              </a:lnSpc>
            </a:pPr>
            <a:r>
              <a:rPr lang="en-US" sz="4482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42362" y="3677351"/>
            <a:ext cx="6718387" cy="57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Hora do inicio do vazamento;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5790834" y="1304210"/>
            <a:ext cx="12025159" cy="5810528"/>
          </a:xfrm>
          <a:custGeom>
            <a:avLst/>
            <a:gdLst/>
            <a:ahLst/>
            <a:cxnLst/>
            <a:rect r="r" b="b" t="t" l="l"/>
            <a:pathLst>
              <a:path h="5810528" w="12025159">
                <a:moveTo>
                  <a:pt x="0" y="0"/>
                </a:moveTo>
                <a:lnTo>
                  <a:pt x="12025159" y="0"/>
                </a:lnTo>
                <a:lnTo>
                  <a:pt x="12025159" y="5810527"/>
                </a:lnTo>
                <a:lnTo>
                  <a:pt x="0" y="5810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76450" y="4678332"/>
            <a:ext cx="11301259" cy="3870681"/>
          </a:xfrm>
          <a:custGeom>
            <a:avLst/>
            <a:gdLst/>
            <a:ahLst/>
            <a:cxnLst/>
            <a:rect r="r" b="b" t="t" l="l"/>
            <a:pathLst>
              <a:path h="3870681" w="11301259">
                <a:moveTo>
                  <a:pt x="0" y="0"/>
                </a:moveTo>
                <a:lnTo>
                  <a:pt x="11301259" y="0"/>
                </a:lnTo>
                <a:lnTo>
                  <a:pt x="11301259" y="3870682"/>
                </a:lnTo>
                <a:lnTo>
                  <a:pt x="0" y="387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28700" y="1982619"/>
            <a:ext cx="35431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9594794" y="-1441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2599957" y="1814581"/>
            <a:ext cx="3165143" cy="1991163"/>
          </a:xfrm>
          <a:custGeom>
            <a:avLst/>
            <a:gdLst/>
            <a:ahLst/>
            <a:cxnLst/>
            <a:rect r="r" b="b" t="t" l="l"/>
            <a:pathLst>
              <a:path h="1991163" w="3165143">
                <a:moveTo>
                  <a:pt x="0" y="0"/>
                </a:moveTo>
                <a:lnTo>
                  <a:pt x="3165144" y="0"/>
                </a:lnTo>
                <a:lnTo>
                  <a:pt x="3165144" y="1991163"/>
                </a:lnTo>
                <a:lnTo>
                  <a:pt x="0" y="199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377452" y="4363105"/>
            <a:ext cx="3610154" cy="3610154"/>
          </a:xfrm>
          <a:custGeom>
            <a:avLst/>
            <a:gdLst/>
            <a:ahLst/>
            <a:cxnLst/>
            <a:rect r="r" b="b" t="t" l="l"/>
            <a:pathLst>
              <a:path h="3610154" w="3610154">
                <a:moveTo>
                  <a:pt x="0" y="0"/>
                </a:moveTo>
                <a:lnTo>
                  <a:pt x="3610154" y="0"/>
                </a:lnTo>
                <a:lnTo>
                  <a:pt x="3610154" y="3610155"/>
                </a:lnTo>
                <a:lnTo>
                  <a:pt x="0" y="3610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62383" y="2714912"/>
            <a:ext cx="585698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Demonstração do Arduino e Sensor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675793" y="138450"/>
            <a:ext cx="7942529" cy="9119850"/>
          </a:xfrm>
          <a:custGeom>
            <a:avLst/>
            <a:gdLst/>
            <a:ahLst/>
            <a:cxnLst/>
            <a:rect r="r" b="b" t="t" l="l"/>
            <a:pathLst>
              <a:path h="9119850" w="7942529">
                <a:moveTo>
                  <a:pt x="0" y="0"/>
                </a:moveTo>
                <a:lnTo>
                  <a:pt x="7942529" y="0"/>
                </a:lnTo>
                <a:lnTo>
                  <a:pt x="7942529" y="9119850"/>
                </a:lnTo>
                <a:lnTo>
                  <a:pt x="0" y="911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28700" y="4304638"/>
            <a:ext cx="4520759" cy="2375453"/>
          </a:xfrm>
          <a:custGeom>
            <a:avLst/>
            <a:gdLst/>
            <a:ahLst/>
            <a:cxnLst/>
            <a:rect r="r" b="b" t="t" l="l"/>
            <a:pathLst>
              <a:path h="2375453" w="4520759">
                <a:moveTo>
                  <a:pt x="0" y="0"/>
                </a:moveTo>
                <a:lnTo>
                  <a:pt x="4520759" y="0"/>
                </a:lnTo>
                <a:lnTo>
                  <a:pt x="4520759" y="2375453"/>
                </a:lnTo>
                <a:lnTo>
                  <a:pt x="0" y="2375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86971" y="2033820"/>
            <a:ext cx="516730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Modelagem de Dados Logica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030587" y="-532162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28700" y="9040992"/>
            <a:ext cx="16230600" cy="627927"/>
            <a:chOff x="0" y="0"/>
            <a:chExt cx="4274726" cy="1653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891446" y="2580485"/>
            <a:ext cx="13508649" cy="2656647"/>
            <a:chOff x="0" y="0"/>
            <a:chExt cx="18011532" cy="35421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03239" cy="3043936"/>
            </a:xfrm>
            <a:custGeom>
              <a:avLst/>
              <a:gdLst/>
              <a:ahLst/>
              <a:cxnLst/>
              <a:rect r="r" b="b" t="t" l="l"/>
              <a:pathLst>
                <a:path h="3043936" w="8603239">
                  <a:moveTo>
                    <a:pt x="0" y="0"/>
                  </a:moveTo>
                  <a:lnTo>
                    <a:pt x="8603239" y="0"/>
                  </a:lnTo>
                  <a:lnTo>
                    <a:pt x="8603239" y="3043936"/>
                  </a:lnTo>
                  <a:lnTo>
                    <a:pt x="0" y="304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3371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8257932" y="498260"/>
              <a:ext cx="9753600" cy="3043936"/>
            </a:xfrm>
            <a:custGeom>
              <a:avLst/>
              <a:gdLst/>
              <a:ahLst/>
              <a:cxnLst/>
              <a:rect r="r" b="b" t="t" l="l"/>
              <a:pathLst>
                <a:path h="304393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43936"/>
                  </a:lnTo>
                  <a:lnTo>
                    <a:pt x="0" y="304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618041" y="7230195"/>
            <a:ext cx="5155266" cy="215584"/>
          </a:xfrm>
          <a:custGeom>
            <a:avLst/>
            <a:gdLst/>
            <a:ahLst/>
            <a:cxnLst/>
            <a:rect r="r" b="b" t="t" l="l"/>
            <a:pathLst>
              <a:path h="215584" w="5155266">
                <a:moveTo>
                  <a:pt x="0" y="0"/>
                </a:moveTo>
                <a:lnTo>
                  <a:pt x="5155266" y="0"/>
                </a:lnTo>
                <a:lnTo>
                  <a:pt x="5155266" y="215583"/>
                </a:lnTo>
                <a:lnTo>
                  <a:pt x="0" y="21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139238" y="81303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258218" y="989697"/>
            <a:ext cx="7781090" cy="118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622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PRÓXIMOS PASSOS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97262" y="4100483"/>
            <a:ext cx="3283321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Site institucional definitivo.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092977" y="4421157"/>
            <a:ext cx="2622492" cy="13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Cadastro e login com o Banco de Dados.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030675" y="4725957"/>
            <a:ext cx="3397619" cy="13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Manual de instalação dos sensores e todo o sistema.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858814" y="5672107"/>
            <a:ext cx="2978521" cy="13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Implementação de Dados Dinâmicos  na DASHBOARD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772234" y="5672107"/>
            <a:ext cx="2978521" cy="135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Hospedar Site Institucional em Servidor AWS</a:t>
            </a:r>
          </a:p>
        </p:txBody>
      </p:sp>
      <p:sp>
        <p:nvSpPr>
          <p:cNvPr name="Freeform 47" id="47"/>
          <p:cNvSpPr/>
          <p:nvPr/>
        </p:nvSpPr>
        <p:spPr>
          <a:xfrm flipH="true" flipV="false" rot="0">
            <a:off x="9683862" y="7230195"/>
            <a:ext cx="5155266" cy="215584"/>
          </a:xfrm>
          <a:custGeom>
            <a:avLst/>
            <a:gdLst/>
            <a:ahLst/>
            <a:cxnLst/>
            <a:rect r="r" b="b" t="t" l="l"/>
            <a:pathLst>
              <a:path h="215584" w="5155266">
                <a:moveTo>
                  <a:pt x="5155266" y="0"/>
                </a:moveTo>
                <a:lnTo>
                  <a:pt x="0" y="0"/>
                </a:lnTo>
                <a:lnTo>
                  <a:pt x="0" y="215583"/>
                </a:lnTo>
                <a:lnTo>
                  <a:pt x="5155266" y="215583"/>
                </a:lnTo>
                <a:lnTo>
                  <a:pt x="51552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9154892" y="39539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8657666" y="5119775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356951">
            <a:off x="-8200466" y="5576975"/>
            <a:ext cx="12020716" cy="10809718"/>
            <a:chOff x="0" y="0"/>
            <a:chExt cx="16027622" cy="1441295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56951">
            <a:off x="-8505266" y="5272175"/>
            <a:ext cx="12020716" cy="10809718"/>
            <a:chOff x="0" y="0"/>
            <a:chExt cx="16027622" cy="1441295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356951">
            <a:off x="-8352866" y="5424575"/>
            <a:ext cx="12020716" cy="10809718"/>
            <a:chOff x="0" y="0"/>
            <a:chExt cx="16027622" cy="1441295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780376" y="3150727"/>
            <a:ext cx="7108957" cy="3073464"/>
            <a:chOff x="0" y="0"/>
            <a:chExt cx="9478609" cy="409795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3752244" y="0"/>
              <a:ext cx="1923942" cy="1493678"/>
            </a:xfrm>
            <a:custGeom>
              <a:avLst/>
              <a:gdLst/>
              <a:ahLst/>
              <a:cxnLst/>
              <a:rect r="r" b="b" t="t" l="l"/>
              <a:pathLst>
                <a:path h="1493678" w="1923942">
                  <a:moveTo>
                    <a:pt x="0" y="0"/>
                  </a:moveTo>
                  <a:lnTo>
                    <a:pt x="1923942" y="0"/>
                  </a:lnTo>
                  <a:lnTo>
                    <a:pt x="1923942" y="1493678"/>
                  </a:lnTo>
                  <a:lnTo>
                    <a:pt x="0" y="1493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1648047"/>
              <a:ext cx="9478609" cy="1721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78"/>
                </a:lnSpc>
              </a:pPr>
              <a:r>
                <a:rPr lang="en-US" b="true" sz="7770" spc="-295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SafeWare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3293076"/>
              <a:ext cx="9428430" cy="80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52"/>
                </a:lnSpc>
              </a:pPr>
              <a:r>
                <a:rPr lang="en-US" b="true" sz="3608" spc="-137">
                  <a:solidFill>
                    <a:srgbClr val="2D20E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tech soluctions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43640" y="463106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39238" y="81303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3175543" y="7464040"/>
            <a:ext cx="7429317" cy="3517794"/>
            <a:chOff x="0" y="0"/>
            <a:chExt cx="9905756" cy="4690392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314325"/>
              <a:ext cx="9905756" cy="2998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73"/>
                </a:lnSpc>
              </a:pPr>
              <a:r>
                <a:rPr lang="en-US" b="true" sz="6123" spc="-232">
                  <a:solidFill>
                    <a:srgbClr val="000000"/>
                  </a:solidFill>
                  <a:latin typeface="29LT Bukra Semi-Bold"/>
                  <a:ea typeface="29LT Bukra Semi-Bold"/>
                  <a:cs typeface="29LT Bukra Semi-Bold"/>
                  <a:sym typeface="29LT Bukra Semi-Bold"/>
                </a:rPr>
                <a:t>Muito obrigado pela atenção!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3986725"/>
              <a:ext cx="9853315" cy="70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2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89096" y="1700132"/>
            <a:ext cx="5686077" cy="1862530"/>
            <a:chOff x="0" y="0"/>
            <a:chExt cx="7581436" cy="2483374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247650"/>
              <a:ext cx="7581436" cy="119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61"/>
                </a:lnSpc>
              </a:pPr>
              <a:r>
                <a:rPr lang="en-US" b="true" sz="4686" spc="-178">
                  <a:solidFill>
                    <a:srgbClr val="000000"/>
                  </a:solidFill>
                  <a:latin typeface="29LT Bukra Semi-Bold"/>
                  <a:ea typeface="29LT Bukra Semi-Bold"/>
                  <a:cs typeface="29LT Bukra Semi-Bold"/>
                  <a:sym typeface="29LT Bukra Semi-Bold"/>
                </a:rPr>
                <a:t>De todos nós da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1939868"/>
              <a:ext cx="7541300" cy="543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0686605" y="-1389415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92049" y="1499485"/>
            <a:ext cx="3103903" cy="846501"/>
            <a:chOff x="0" y="0"/>
            <a:chExt cx="4138537" cy="112866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138537" cy="1128668"/>
              <a:chOff x="0" y="0"/>
              <a:chExt cx="1024742" cy="27946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24742" cy="279469"/>
              </a:xfrm>
              <a:custGeom>
                <a:avLst/>
                <a:gdLst/>
                <a:ahLst/>
                <a:cxnLst/>
                <a:rect r="r" b="b" t="t" l="l"/>
                <a:pathLst>
                  <a:path h="279469" w="1024742">
                    <a:moveTo>
                      <a:pt x="127207" y="0"/>
                    </a:moveTo>
                    <a:lnTo>
                      <a:pt x="897535" y="0"/>
                    </a:lnTo>
                    <a:cubicBezTo>
                      <a:pt x="931273" y="0"/>
                      <a:pt x="963628" y="13402"/>
                      <a:pt x="987484" y="37258"/>
                    </a:cubicBezTo>
                    <a:cubicBezTo>
                      <a:pt x="1011340" y="61114"/>
                      <a:pt x="1024742" y="93470"/>
                      <a:pt x="1024742" y="127207"/>
                    </a:cubicBezTo>
                    <a:lnTo>
                      <a:pt x="1024742" y="152262"/>
                    </a:lnTo>
                    <a:cubicBezTo>
                      <a:pt x="1024742" y="186000"/>
                      <a:pt x="1011340" y="218355"/>
                      <a:pt x="987484" y="242211"/>
                    </a:cubicBezTo>
                    <a:cubicBezTo>
                      <a:pt x="963628" y="266067"/>
                      <a:pt x="931273" y="279469"/>
                      <a:pt x="897535" y="279469"/>
                    </a:cubicBezTo>
                    <a:lnTo>
                      <a:pt x="127207" y="279469"/>
                    </a:lnTo>
                    <a:cubicBezTo>
                      <a:pt x="93470" y="279469"/>
                      <a:pt x="61114" y="266067"/>
                      <a:pt x="37258" y="242211"/>
                    </a:cubicBezTo>
                    <a:cubicBezTo>
                      <a:pt x="13402" y="218355"/>
                      <a:pt x="0" y="186000"/>
                      <a:pt x="0" y="152262"/>
                    </a:cubicBezTo>
                    <a:lnTo>
                      <a:pt x="0" y="127207"/>
                    </a:lnTo>
                    <a:cubicBezTo>
                      <a:pt x="0" y="93470"/>
                      <a:pt x="13402" y="61114"/>
                      <a:pt x="37258" y="37258"/>
                    </a:cubicBezTo>
                    <a:cubicBezTo>
                      <a:pt x="61114" y="13402"/>
                      <a:pt x="93470" y="0"/>
                      <a:pt x="12720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24742" cy="317569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708335" y="169372"/>
              <a:ext cx="2889053" cy="723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23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37881" y="4058332"/>
            <a:ext cx="2316988" cy="231698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73886" y="3985006"/>
            <a:ext cx="2316988" cy="23169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225560" y="4356814"/>
            <a:ext cx="2316988" cy="231698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3058" t="-13175" r="-7738" b="-6372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01279" y="3131645"/>
            <a:ext cx="28781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Bheno Venditti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84587" y="3477942"/>
            <a:ext cx="27025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Tiago Bezerril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46616" y="3016694"/>
            <a:ext cx="2194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Kaio Kenuy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676699" y="3083369"/>
            <a:ext cx="2316988" cy="3113325"/>
            <a:chOff x="0" y="0"/>
            <a:chExt cx="3089318" cy="415110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1061783"/>
              <a:ext cx="3089318" cy="308931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94478" y="-66675"/>
              <a:ext cx="290036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Erik Cecilio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159969" y="3712035"/>
            <a:ext cx="3647182" cy="3160887"/>
            <a:chOff x="0" y="0"/>
            <a:chExt cx="4862909" cy="421451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886796" y="1125198"/>
              <a:ext cx="3089318" cy="3089318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7567" r="0" b="-17567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486290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Viviane dos Santos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448648" y="174578"/>
            <a:ext cx="5390704" cy="105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Colaboradores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4313" y="9439275"/>
            <a:ext cx="212228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Felipe Calace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50114" y="9439275"/>
            <a:ext cx="2204293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Felippe Matos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29223" y="9439275"/>
            <a:ext cx="161329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João Vitor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089962" y="9439275"/>
            <a:ext cx="210487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Moises Henry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64999" y="9439275"/>
            <a:ext cx="212868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Tiago Bezerril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07151" y="8703574"/>
            <a:ext cx="267369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Membros fundadores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9178" y="-4825903"/>
            <a:ext cx="11709207" cy="117092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11465" y="747625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888675"/>
            <a:ext cx="72317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Sobre o nosso projeto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153278"/>
            <a:ext cx="302210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2971" y="604750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435978"/>
            <a:ext cx="12506045" cy="387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6"/>
              </a:lnSpc>
              <a:spcBef>
                <a:spcPct val="0"/>
              </a:spcBef>
            </a:pPr>
            <a:r>
              <a:rPr lang="en-US" b="true" sz="31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cozinhas industriais são ambientes que utilizam intensivamente gases inflamáveis, especialmente o GLP (gás liquefeito de petróleo). Estes locais, devido à natureza das atividades desempenhadas, enfrentam riscos consideráveis associados ao manuseio inadequado do gás, falhas nos equipamentos, erros humanos e até problemas estruturais nas instalações.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9178" y="-4825903"/>
            <a:ext cx="11709207" cy="117092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22971" y="604750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2971" y="607533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900876" y="4086985"/>
            <a:ext cx="5740418" cy="4108336"/>
          </a:xfrm>
          <a:custGeom>
            <a:avLst/>
            <a:gdLst/>
            <a:ahLst/>
            <a:cxnLst/>
            <a:rect r="r" b="b" t="t" l="l"/>
            <a:pathLst>
              <a:path h="4108336" w="5740418">
                <a:moveTo>
                  <a:pt x="0" y="0"/>
                </a:moveTo>
                <a:lnTo>
                  <a:pt x="5740418" y="0"/>
                </a:lnTo>
                <a:lnTo>
                  <a:pt x="5740418" y="4108335"/>
                </a:lnTo>
                <a:lnTo>
                  <a:pt x="0" y="410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28" t="-753" r="-11020" b="-753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3169" y="3407277"/>
            <a:ext cx="5058734" cy="3472446"/>
          </a:xfrm>
          <a:custGeom>
            <a:avLst/>
            <a:gdLst/>
            <a:ahLst/>
            <a:cxnLst/>
            <a:rect r="r" b="b" t="t" l="l"/>
            <a:pathLst>
              <a:path h="3472446" w="5058734">
                <a:moveTo>
                  <a:pt x="0" y="0"/>
                </a:moveTo>
                <a:lnTo>
                  <a:pt x="5058734" y="0"/>
                </a:lnTo>
                <a:lnTo>
                  <a:pt x="5058734" y="3472446"/>
                </a:lnTo>
                <a:lnTo>
                  <a:pt x="0" y="3472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68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56030" y="3391668"/>
            <a:ext cx="5202480" cy="3488055"/>
          </a:xfrm>
          <a:custGeom>
            <a:avLst/>
            <a:gdLst/>
            <a:ahLst/>
            <a:cxnLst/>
            <a:rect r="r" b="b" t="t" l="l"/>
            <a:pathLst>
              <a:path h="3488055" w="5202480">
                <a:moveTo>
                  <a:pt x="0" y="0"/>
                </a:moveTo>
                <a:lnTo>
                  <a:pt x="5202480" y="0"/>
                </a:lnTo>
                <a:lnTo>
                  <a:pt x="5202480" y="3488055"/>
                </a:lnTo>
                <a:lnTo>
                  <a:pt x="0" y="348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06" t="0" r="-12185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00876" y="2791507"/>
            <a:ext cx="448624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Explosão em Restaurante de Recife (2020)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86538" y="822805"/>
            <a:ext cx="39149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Ocorrências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6971" y="1978707"/>
            <a:ext cx="50270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Incidente em restaurante na China (2013)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43082" y="2385107"/>
            <a:ext cx="51860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Explosão em Restaurante em Curitiba (2023)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226942" y="-2603810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65505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35874" y="436205"/>
            <a:ext cx="2557608" cy="3095441"/>
          </a:xfrm>
          <a:custGeom>
            <a:avLst/>
            <a:gdLst/>
            <a:ahLst/>
            <a:cxnLst/>
            <a:rect r="r" b="b" t="t" l="l"/>
            <a:pathLst>
              <a:path h="3095441" w="2557608">
                <a:moveTo>
                  <a:pt x="0" y="0"/>
                </a:moveTo>
                <a:lnTo>
                  <a:pt x="2557607" y="0"/>
                </a:lnTo>
                <a:lnTo>
                  <a:pt x="2557607" y="3095440"/>
                </a:lnTo>
                <a:lnTo>
                  <a:pt x="0" y="309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5830" y="2130224"/>
            <a:ext cx="11999059" cy="86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5011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Segmento do Negócio e Cliente Alvo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2971" y="604750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28146" y="933450"/>
            <a:ext cx="72317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Sobre o nosso projeto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830" y="3604633"/>
            <a:ext cx="14404761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Segmento de mercado: Neste caso, o segmento seria o setor de indústrias alimentícias, mais especificamente as cozinhas industriais de restaurantes, hotéis, hospitais, etc.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Segmento de tecnologia: Neste caso, o segmento seria o de sistemas de segurança e monitoramento, que inclui sensores, alertas via SMS, software de análise de dados, entre outros. Tudo englobado numa plataforma em que o cliente possa personalizar seu Perfil e o Perfil de Seu Negócio.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Desenvolvimento de um sistema: Se estivermos falando de um sistema de monitoramento específico, "desenvolvimento" poderia se referir a uma parte específica do sistema, como o segmento de detecção de gases, o segmento de alarme ou o segmento de análise de dados.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11332831" y="-2603810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825805" y="765870"/>
            <a:ext cx="2534856" cy="4377630"/>
          </a:xfrm>
          <a:custGeom>
            <a:avLst/>
            <a:gdLst/>
            <a:ahLst/>
            <a:cxnLst/>
            <a:rect r="r" b="b" t="t" l="l"/>
            <a:pathLst>
              <a:path h="4377630" w="2534856">
                <a:moveTo>
                  <a:pt x="0" y="0"/>
                </a:moveTo>
                <a:lnTo>
                  <a:pt x="2534856" y="0"/>
                </a:lnTo>
                <a:lnTo>
                  <a:pt x="2534856" y="4377630"/>
                </a:lnTo>
                <a:lnTo>
                  <a:pt x="0" y="43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938942"/>
            <a:ext cx="2392719" cy="86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067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Desafio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888675"/>
            <a:ext cx="72317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Sobre o nosso projeto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971" y="4409510"/>
            <a:ext cx="9079600" cy="182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763" indent="-380381" lvl="1">
              <a:lnSpc>
                <a:spcPts val="4933"/>
              </a:lnSpc>
              <a:buFont typeface="Arial"/>
              <a:buChar char="•"/>
            </a:pPr>
            <a:r>
              <a:rPr lang="en-US" b="true" sz="352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Mitigar casos de vazamento de gás;</a:t>
            </a:r>
          </a:p>
          <a:p>
            <a:pPr algn="l" marL="760763" indent="-380381" lvl="1">
              <a:lnSpc>
                <a:spcPts val="4933"/>
              </a:lnSpc>
              <a:buFont typeface="Arial"/>
              <a:buChar char="•"/>
            </a:pPr>
            <a:r>
              <a:rPr lang="en-US" b="true" sz="352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Aumentar a segurança;</a:t>
            </a:r>
          </a:p>
          <a:p>
            <a:pPr algn="l" marL="760763" indent="-380381" lvl="1">
              <a:lnSpc>
                <a:spcPts val="4933"/>
              </a:lnSpc>
              <a:buFont typeface="Arial"/>
              <a:buChar char="•"/>
            </a:pPr>
            <a:r>
              <a:rPr lang="en-US" b="true" sz="352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Diminuir riscos de perda financeira;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9878969" y="-762007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139550" y="4529627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8630373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90222" y="2499824"/>
            <a:ext cx="16464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spc="12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OCUPAÇÃO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91813" y="2499824"/>
            <a:ext cx="84086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b="true" sz="1999" spc="16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2022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84908" y="2469960"/>
            <a:ext cx="2376289" cy="51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1"/>
              </a:lnSpc>
            </a:pPr>
            <a:r>
              <a:rPr lang="en-US" b="true" sz="1999" spc="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VARIAÇÃO EM</a:t>
            </a:r>
          </a:p>
          <a:p>
            <a:pPr algn="ctr">
              <a:lnSpc>
                <a:spcPts val="1981"/>
              </a:lnSpc>
            </a:pPr>
            <a:r>
              <a:rPr lang="en-US" b="true" sz="1999" spc="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RELAÇÃO A 2021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0222" y="3037396"/>
            <a:ext cx="137443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62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COMÉRCIO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5229" y="3037396"/>
            <a:ext cx="49504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379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7573" y="3102880"/>
            <a:ext cx="46642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-83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-9%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222" y="3391808"/>
            <a:ext cx="138171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156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DEPÓSITO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17119" y="3391808"/>
            <a:ext cx="66316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117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306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74732" y="3450017"/>
            <a:ext cx="56926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33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-13%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0222" y="3746220"/>
            <a:ext cx="384729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50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EDUCACIONAL E CULTURA FÍSICA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80515" y="3746220"/>
            <a:ext cx="59976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137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105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45984" y="3797153"/>
            <a:ext cx="7980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+36%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0222" y="4100633"/>
            <a:ext cx="143667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166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INDÚSTRIA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5085" y="4100633"/>
            <a:ext cx="53519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50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222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84716" y="4144289"/>
            <a:ext cx="45928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-44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-9%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0222" y="4455045"/>
            <a:ext cx="384729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86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LOCAL DE REUNIÃO DE PÚBLICO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55747" y="4455045"/>
            <a:ext cx="62453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56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333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27281" y="4491426"/>
            <a:ext cx="41671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-4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-1%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0222" y="4809458"/>
            <a:ext cx="397393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42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EDIFICAÇÃO E EMPRESA PÚBLICA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97654" y="4809458"/>
            <a:ext cx="28262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67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49307" y="4838562"/>
            <a:ext cx="69469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-12%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0222" y="5163870"/>
            <a:ext cx="312661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3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SERVIÇO DE HOSPEDAGEM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289193" y="5163870"/>
            <a:ext cx="39108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35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6810" y="5185698"/>
            <a:ext cx="61719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-28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-36%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0222" y="5518283"/>
            <a:ext cx="459912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115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SERVIÇO DE SAÚDE E INSTITUCIONAL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69718" y="5518283"/>
            <a:ext cx="61056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54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106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49465" y="5532835"/>
            <a:ext cx="69453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-15%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0222" y="5872695"/>
            <a:ext cx="296560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61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SERVIÇO PROFISSIONAL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047712" y="5872695"/>
            <a:ext cx="63256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163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208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44645" y="5879971"/>
            <a:ext cx="69935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-15%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0222" y="6227107"/>
            <a:ext cx="106526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91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OUTROS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62411" y="6227107"/>
            <a:ext cx="51786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280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554938" y="6227107"/>
            <a:ext cx="58906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b="true" sz="1699" spc="-30">
                <a:solidFill>
                  <a:srgbClr val="6D6E6E"/>
                </a:solidFill>
                <a:latin typeface="Inter Bold"/>
                <a:ea typeface="Inter Bold"/>
                <a:cs typeface="Inter Bold"/>
                <a:sym typeface="Inter Bold"/>
              </a:rPr>
              <a:t>-26%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0222" y="6847423"/>
            <a:ext cx="94228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TOTAL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842509" y="6847423"/>
            <a:ext cx="8377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b="true" sz="1999" spc="2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2041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394778" y="6847423"/>
            <a:ext cx="7545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1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-11%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42194" y="592302"/>
            <a:ext cx="10631789" cy="6971043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4259609" y="478049"/>
            <a:ext cx="3464407" cy="86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067" b="true">
                <a:solidFill>
                  <a:srgbClr val="2D20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Infográfico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9631599" y="-2307374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471363" y="1710061"/>
            <a:ext cx="12787937" cy="6866879"/>
          </a:xfrm>
          <a:custGeom>
            <a:avLst/>
            <a:gdLst/>
            <a:ahLst/>
            <a:cxnLst/>
            <a:rect r="r" b="b" t="t" l="l"/>
            <a:pathLst>
              <a:path h="6866879" w="12787937">
                <a:moveTo>
                  <a:pt x="0" y="0"/>
                </a:moveTo>
                <a:lnTo>
                  <a:pt x="12787937" y="0"/>
                </a:lnTo>
                <a:lnTo>
                  <a:pt x="12787937" y="6866878"/>
                </a:lnTo>
                <a:lnTo>
                  <a:pt x="0" y="686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79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2971" y="604750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971" y="4256405"/>
            <a:ext cx="20608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Trello: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1657" y="8816976"/>
            <a:ext cx="13444686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 u="sng">
                <a:solidFill>
                  <a:srgbClr val="2D20EE"/>
                </a:solidFill>
                <a:latin typeface="Arimo Italics"/>
                <a:ea typeface="Arimo Italics"/>
                <a:cs typeface="Arimo Italics"/>
                <a:sym typeface="Arimo Italics"/>
                <a:hlinkClick r:id="rId3" tooltip="https://trello.com/b/WrXeaGKd/sprint-2-monitoramento-de-g%C3%A1s-em-cozinhas-industriais"/>
              </a:rPr>
              <a:t>https://trello.com/b/WrXeaGKd/sprint-2-monitoramento-de-g%C3%A1s-em-cozinhas-industriais</a:t>
            </a:r>
            <a:r>
              <a:rPr lang="en-US" sz="2500" i="true">
                <a:solidFill>
                  <a:srgbClr val="2D20EE"/>
                </a:solidFill>
                <a:latin typeface="Arimo Italics"/>
                <a:ea typeface="Arimo Italics"/>
                <a:cs typeface="Arimo Italics"/>
                <a:sym typeface="Arimo Italics"/>
              </a:rPr>
              <a:t>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9429107"/>
            <a:ext cx="16230600" cy="627927"/>
            <a:chOff x="0" y="0"/>
            <a:chExt cx="4274726" cy="165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6951">
            <a:off x="9631599" y="-2307374"/>
            <a:ext cx="9175471" cy="9175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9807" lIns="39807" bIns="39807" rIns="398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6951">
            <a:off x="-7606392" y="4652174"/>
            <a:ext cx="12020716" cy="10809718"/>
            <a:chOff x="0" y="0"/>
            <a:chExt cx="16027622" cy="1441295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793660" y="0"/>
              <a:ext cx="12233961" cy="122339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502317"/>
              <a:ext cx="9910641" cy="991064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807" lIns="39807" bIns="39807" rIns="3980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028700" y="9429107"/>
            <a:ext cx="16230600" cy="627927"/>
            <a:chOff x="0" y="0"/>
            <a:chExt cx="4274726" cy="1653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65380"/>
            </a:xfrm>
            <a:custGeom>
              <a:avLst/>
              <a:gdLst/>
              <a:ahLst/>
              <a:cxnLst/>
              <a:rect r="r" b="b" t="t" l="l"/>
              <a:pathLst>
                <a:path h="1653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1053"/>
                  </a:lnTo>
                  <a:cubicBezTo>
                    <a:pt x="4274726" y="154488"/>
                    <a:pt x="4263834" y="165380"/>
                    <a:pt x="4250399" y="165380"/>
                  </a:cubicBezTo>
                  <a:lnTo>
                    <a:pt x="24327" y="165380"/>
                  </a:lnTo>
                  <a:cubicBezTo>
                    <a:pt x="10891" y="165380"/>
                    <a:pt x="0" y="154488"/>
                    <a:pt x="0" y="1410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28F4">
                    <a:alpha val="100000"/>
                  </a:srgbClr>
                </a:gs>
                <a:gs pos="100000">
                  <a:srgbClr val="6D62F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274726" cy="24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623676" y="1557001"/>
            <a:ext cx="12246489" cy="6659029"/>
          </a:xfrm>
          <a:custGeom>
            <a:avLst/>
            <a:gdLst/>
            <a:ahLst/>
            <a:cxnLst/>
            <a:rect r="r" b="b" t="t" l="l"/>
            <a:pathLst>
              <a:path h="6659029" w="12246489">
                <a:moveTo>
                  <a:pt x="0" y="0"/>
                </a:moveTo>
                <a:lnTo>
                  <a:pt x="12246490" y="0"/>
                </a:lnTo>
                <a:lnTo>
                  <a:pt x="12246490" y="6659029"/>
                </a:lnTo>
                <a:lnTo>
                  <a:pt x="0" y="665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2971" y="604750"/>
            <a:ext cx="2231903" cy="6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SafeWare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617" y="4256405"/>
            <a:ext cx="27295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Backlog: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8923" y="8768480"/>
            <a:ext cx="14187346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 u="sng">
                <a:solidFill>
                  <a:srgbClr val="2D20EE"/>
                </a:solidFill>
                <a:latin typeface="Arimo Italics"/>
                <a:ea typeface="Arimo Italics"/>
                <a:cs typeface="Arimo Italics"/>
                <a:sym typeface="Arimo Italics"/>
                <a:hlinkClick r:id="rId3" tooltip="https://bandteccom-my.sharepoint.com/:x:/r/personal/tiago_bezerril_sptech_school/_layouts/15/Doc.aspx?sourcedoc=%7B15FCBA9C-A91B-4C56-B3D8-53AF0452C3DD%7D&amp;file=TI-Backlog-Grupo10%20(2).xlsx&amp;action=default&amp;mobileredirect=true&amp;ct=1729619190993&amp;wdOrigin=OFFICECOM-WEB.START.UPLOAD&amp;cid=86e9ee6d-5f63-4143-8df6-1e99b294968a&amp;wdPreviousSessionSrc=HarmonyWeb&amp;wdPreviousSession=c80085b8-9588-4505-8e8d-e1423398fbfe"/>
              </a:rPr>
              <a:t>https://backlog/b/WrXeaGKd/sprint-2-monitoramento-de-g%C3%A1s-em-cozinhas-industriais</a:t>
            </a:r>
            <a:r>
              <a:rPr lang="en-US" sz="2500" i="true" u="sng">
                <a:solidFill>
                  <a:srgbClr val="2D20EE"/>
                </a:solidFill>
                <a:latin typeface="Arimo Italics"/>
                <a:ea typeface="Arimo Italics"/>
                <a:cs typeface="Arimo Italics"/>
                <a:sym typeface="Arimo Italics"/>
                <a:hlinkClick r:id="rId4" tooltip="https://bandteccom-my.sharepoint.com/:x:/r/personal/tiago_bezerril_sptech_school/_layouts/15/Doc.aspx?sourcedoc=%7B15FCBA9C-A91B-4C56-B3D8-53AF0452C3DD%7D&amp;file=TI-Backlog-Grupo10%20(2).xlsx&amp;action=default&amp;mobileredirect=true&amp;ct=1729619190993&amp;wdOrigin=OFFICECOM-WEB.START.UPLOAD&amp;cid=86e9ee6d-5f63-4143-8df6-1e99b294968a&amp;wdPreviousSessionSrc=HarmonyWeb&amp;wdPreviousSession=c80085b8-9588-4505-8e8d-e1423398fbfe"/>
              </a:rPr>
              <a:t>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6971" y="608107"/>
            <a:ext cx="3103903" cy="696103"/>
            <a:chOff x="0" y="0"/>
            <a:chExt cx="4138537" cy="9281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138537" cy="928137"/>
              <a:chOff x="0" y="0"/>
              <a:chExt cx="1024742" cy="2298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24742" cy="229816"/>
              </a:xfrm>
              <a:custGeom>
                <a:avLst/>
                <a:gdLst/>
                <a:ahLst/>
                <a:cxnLst/>
                <a:rect r="r" b="b" t="t" l="l"/>
                <a:pathLst>
                  <a:path h="229816" w="1024742">
                    <a:moveTo>
                      <a:pt x="114908" y="0"/>
                    </a:moveTo>
                    <a:lnTo>
                      <a:pt x="909834" y="0"/>
                    </a:lnTo>
                    <a:cubicBezTo>
                      <a:pt x="940310" y="0"/>
                      <a:pt x="969537" y="12106"/>
                      <a:pt x="991086" y="33656"/>
                    </a:cubicBezTo>
                    <a:cubicBezTo>
                      <a:pt x="1012636" y="55205"/>
                      <a:pt x="1024742" y="84432"/>
                      <a:pt x="1024742" y="114908"/>
                    </a:cubicBezTo>
                    <a:lnTo>
                      <a:pt x="1024742" y="114908"/>
                    </a:lnTo>
                    <a:cubicBezTo>
                      <a:pt x="1024742" y="145383"/>
                      <a:pt x="1012636" y="174611"/>
                      <a:pt x="991086" y="196160"/>
                    </a:cubicBezTo>
                    <a:cubicBezTo>
                      <a:pt x="969537" y="217710"/>
                      <a:pt x="940310" y="229816"/>
                      <a:pt x="909834" y="229816"/>
                    </a:cubicBezTo>
                    <a:lnTo>
                      <a:pt x="114908" y="229816"/>
                    </a:lnTo>
                    <a:cubicBezTo>
                      <a:pt x="84432" y="229816"/>
                      <a:pt x="55205" y="217710"/>
                      <a:pt x="33656" y="196160"/>
                    </a:cubicBezTo>
                    <a:cubicBezTo>
                      <a:pt x="12106" y="174611"/>
                      <a:pt x="0" y="145383"/>
                      <a:pt x="0" y="114908"/>
                    </a:cubicBezTo>
                    <a:lnTo>
                      <a:pt x="0" y="114908"/>
                    </a:lnTo>
                    <a:cubicBezTo>
                      <a:pt x="0" y="84432"/>
                      <a:pt x="12106" y="55205"/>
                      <a:pt x="33656" y="33656"/>
                    </a:cubicBezTo>
                    <a:cubicBezTo>
                      <a:pt x="55205" y="12106"/>
                      <a:pt x="84432" y="0"/>
                      <a:pt x="1149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28F4">
                      <a:alpha val="100000"/>
                    </a:srgbClr>
                  </a:gs>
                  <a:gs pos="100000">
                    <a:srgbClr val="6D62F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76200"/>
                <a:ext cx="1024742" cy="306016"/>
              </a:xfrm>
              <a:prstGeom prst="rect">
                <a:avLst/>
              </a:prstGeom>
            </p:spPr>
            <p:txBody>
              <a:bodyPr anchor="ctr" rtlCol="false" tIns="40526" lIns="40526" bIns="40526" rIns="405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41633" y="12392"/>
              <a:ext cx="3255271" cy="82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70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SafeWare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DAGTTJu9I7g</dc:identifier>
  <dcterms:modified xsi:type="dcterms:W3CDTF">2011-08-01T06:04:30Z</dcterms:modified>
  <cp:revision>1</cp:revision>
  <dc:title>Safeware - sprint 2</dc:title>
</cp:coreProperties>
</file>